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3" r:id="rId4"/>
    <p:sldId id="260" r:id="rId5"/>
    <p:sldId id="256" r:id="rId6"/>
    <p:sldId id="25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A95FE2-9E77-4B7F-9D72-A36B3E2E9348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F2368F2D-9032-4B3D-827F-86B6A84C4240}">
      <dgm:prSet phldrT="[Text]"/>
      <dgm:spPr/>
      <dgm:t>
        <a:bodyPr/>
        <a:lstStyle/>
        <a:p>
          <a:r>
            <a:rPr lang="en-US" dirty="0" smtClean="0"/>
            <a:t>Module/Resource </a:t>
          </a:r>
        </a:p>
        <a:p>
          <a:r>
            <a:rPr lang="en-US" dirty="0" smtClean="0"/>
            <a:t>Development</a:t>
          </a:r>
          <a:endParaRPr lang="en-US" dirty="0"/>
        </a:p>
      </dgm:t>
    </dgm:pt>
    <dgm:pt modelId="{00C4603C-2112-4216-BF59-842C9D7DA2CC}" type="parTrans" cxnId="{C1DE5D3F-1C23-49B6-8E6C-424A5F337E83}">
      <dgm:prSet/>
      <dgm:spPr/>
      <dgm:t>
        <a:bodyPr/>
        <a:lstStyle/>
        <a:p>
          <a:endParaRPr lang="en-US"/>
        </a:p>
      </dgm:t>
    </dgm:pt>
    <dgm:pt modelId="{86078C0A-AE0F-4694-A909-D07410B9564A}" type="sibTrans" cxnId="{C1DE5D3F-1C23-49B6-8E6C-424A5F337E83}">
      <dgm:prSet/>
      <dgm:spPr/>
      <dgm:t>
        <a:bodyPr/>
        <a:lstStyle/>
        <a:p>
          <a:endParaRPr lang="en-US"/>
        </a:p>
      </dgm:t>
    </dgm:pt>
    <dgm:pt modelId="{C77DCA83-0C14-4CEC-93A1-94CEB5A1659F}">
      <dgm:prSet phldrT="[Text]"/>
      <dgm:spPr/>
      <dgm:t>
        <a:bodyPr/>
        <a:lstStyle/>
        <a:p>
          <a:r>
            <a:rPr lang="en-US" dirty="0" smtClean="0"/>
            <a:t>F2F/Virtual Trainings</a:t>
          </a:r>
          <a:endParaRPr lang="en-US" dirty="0"/>
        </a:p>
      </dgm:t>
    </dgm:pt>
    <dgm:pt modelId="{ED10F8E2-3355-496C-915C-B55C4A14D6BE}" type="parTrans" cxnId="{60B5CA74-78B1-4984-A8F5-6A3B6F4E36DC}">
      <dgm:prSet/>
      <dgm:spPr/>
      <dgm:t>
        <a:bodyPr/>
        <a:lstStyle/>
        <a:p>
          <a:endParaRPr lang="en-US"/>
        </a:p>
      </dgm:t>
    </dgm:pt>
    <dgm:pt modelId="{0DA778DA-4671-434A-BD60-E80C6CA6018F}" type="sibTrans" cxnId="{60B5CA74-78B1-4984-A8F5-6A3B6F4E36DC}">
      <dgm:prSet/>
      <dgm:spPr/>
      <dgm:t>
        <a:bodyPr/>
        <a:lstStyle/>
        <a:p>
          <a:endParaRPr lang="en-US"/>
        </a:p>
      </dgm:t>
    </dgm:pt>
    <dgm:pt modelId="{D04FED00-9BD2-4D9C-83AE-21813A91FEE9}">
      <dgm:prSet phldrT="[Text]"/>
      <dgm:spPr/>
      <dgm:t>
        <a:bodyPr/>
        <a:lstStyle/>
        <a:p>
          <a:r>
            <a:rPr lang="en-US" dirty="0" smtClean="0"/>
            <a:t>Summer Institutes</a:t>
          </a:r>
          <a:endParaRPr lang="en-US" dirty="0"/>
        </a:p>
      </dgm:t>
    </dgm:pt>
    <dgm:pt modelId="{D333E54C-7B79-4E8E-BC54-EF5891BC6CA9}" type="parTrans" cxnId="{8CB7995B-DC97-4AA3-8709-B8078F2919B5}">
      <dgm:prSet/>
      <dgm:spPr/>
      <dgm:t>
        <a:bodyPr/>
        <a:lstStyle/>
        <a:p>
          <a:endParaRPr lang="en-US"/>
        </a:p>
      </dgm:t>
    </dgm:pt>
    <dgm:pt modelId="{03A97F30-6893-4BFA-9A26-9C79E0A18EFC}" type="sibTrans" cxnId="{8CB7995B-DC97-4AA3-8709-B8078F2919B5}">
      <dgm:prSet/>
      <dgm:spPr/>
      <dgm:t>
        <a:bodyPr/>
        <a:lstStyle/>
        <a:p>
          <a:endParaRPr lang="en-US"/>
        </a:p>
      </dgm:t>
    </dgm:pt>
    <dgm:pt modelId="{E3B3D178-3093-4234-B3C0-E01FF0CCDAA9}" type="pres">
      <dgm:prSet presAssocID="{C7A95FE2-9E77-4B7F-9D72-A36B3E2E9348}" presName="compositeShape" presStyleCnt="0">
        <dgm:presLayoutVars>
          <dgm:chMax val="7"/>
          <dgm:dir/>
          <dgm:resizeHandles val="exact"/>
        </dgm:presLayoutVars>
      </dgm:prSet>
      <dgm:spPr/>
    </dgm:pt>
    <dgm:pt modelId="{2B47C3C7-0092-40CA-B830-4156482D8E6B}" type="pres">
      <dgm:prSet presAssocID="{F2368F2D-9032-4B3D-827F-86B6A84C4240}" presName="circ1" presStyleLbl="vennNode1" presStyleIdx="0" presStyleCnt="3"/>
      <dgm:spPr/>
      <dgm:t>
        <a:bodyPr/>
        <a:lstStyle/>
        <a:p>
          <a:endParaRPr lang="en-US"/>
        </a:p>
      </dgm:t>
    </dgm:pt>
    <dgm:pt modelId="{1986057C-6A8A-4921-80DD-7FDAC582E3A5}" type="pres">
      <dgm:prSet presAssocID="{F2368F2D-9032-4B3D-827F-86B6A84C424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6BD713-B5FB-4BD7-B2A2-4E60BD410331}" type="pres">
      <dgm:prSet presAssocID="{C77DCA83-0C14-4CEC-93A1-94CEB5A1659F}" presName="circ2" presStyleLbl="vennNode1" presStyleIdx="1" presStyleCnt="3"/>
      <dgm:spPr/>
      <dgm:t>
        <a:bodyPr/>
        <a:lstStyle/>
        <a:p>
          <a:endParaRPr lang="en-US"/>
        </a:p>
      </dgm:t>
    </dgm:pt>
    <dgm:pt modelId="{4F3C91D7-A742-44D1-A68E-3A3CDC1828C8}" type="pres">
      <dgm:prSet presAssocID="{C77DCA83-0C14-4CEC-93A1-94CEB5A1659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2A1F69-9E30-43D7-8BD7-08FA87E5A614}" type="pres">
      <dgm:prSet presAssocID="{D04FED00-9BD2-4D9C-83AE-21813A91FEE9}" presName="circ3" presStyleLbl="vennNode1" presStyleIdx="2" presStyleCnt="3"/>
      <dgm:spPr/>
      <dgm:t>
        <a:bodyPr/>
        <a:lstStyle/>
        <a:p>
          <a:endParaRPr lang="en-US"/>
        </a:p>
      </dgm:t>
    </dgm:pt>
    <dgm:pt modelId="{3557A0B4-B280-4E6D-9AFA-124BC9348D56}" type="pres">
      <dgm:prSet presAssocID="{D04FED00-9BD2-4D9C-83AE-21813A91FEE9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AC222F2-872B-47D2-96C6-8888A5C94E7C}" type="presOf" srcId="{C7A95FE2-9E77-4B7F-9D72-A36B3E2E9348}" destId="{E3B3D178-3093-4234-B3C0-E01FF0CCDAA9}" srcOrd="0" destOrd="0" presId="urn:microsoft.com/office/officeart/2005/8/layout/venn1"/>
    <dgm:cxn modelId="{C1DE5D3F-1C23-49B6-8E6C-424A5F337E83}" srcId="{C7A95FE2-9E77-4B7F-9D72-A36B3E2E9348}" destId="{F2368F2D-9032-4B3D-827F-86B6A84C4240}" srcOrd="0" destOrd="0" parTransId="{00C4603C-2112-4216-BF59-842C9D7DA2CC}" sibTransId="{86078C0A-AE0F-4694-A909-D07410B9564A}"/>
    <dgm:cxn modelId="{3F74227F-DEF8-4CC3-AB5C-C14C5187AC6B}" type="presOf" srcId="{F2368F2D-9032-4B3D-827F-86B6A84C4240}" destId="{2B47C3C7-0092-40CA-B830-4156482D8E6B}" srcOrd="0" destOrd="0" presId="urn:microsoft.com/office/officeart/2005/8/layout/venn1"/>
    <dgm:cxn modelId="{3CD54034-56B2-4A49-ABD7-1038E5F2DC99}" type="presOf" srcId="{C77DCA83-0C14-4CEC-93A1-94CEB5A1659F}" destId="{3D6BD713-B5FB-4BD7-B2A2-4E60BD410331}" srcOrd="0" destOrd="0" presId="urn:microsoft.com/office/officeart/2005/8/layout/venn1"/>
    <dgm:cxn modelId="{4F32E16E-2BD5-4A64-996C-BA6497DBE8C6}" type="presOf" srcId="{D04FED00-9BD2-4D9C-83AE-21813A91FEE9}" destId="{3557A0B4-B280-4E6D-9AFA-124BC9348D56}" srcOrd="1" destOrd="0" presId="urn:microsoft.com/office/officeart/2005/8/layout/venn1"/>
    <dgm:cxn modelId="{9549524D-0FF2-45BA-BFF2-67B0C1E45DA2}" type="presOf" srcId="{C77DCA83-0C14-4CEC-93A1-94CEB5A1659F}" destId="{4F3C91D7-A742-44D1-A68E-3A3CDC1828C8}" srcOrd="1" destOrd="0" presId="urn:microsoft.com/office/officeart/2005/8/layout/venn1"/>
    <dgm:cxn modelId="{CF3BCA76-B7DF-43D0-90AC-64657CF101A2}" type="presOf" srcId="{F2368F2D-9032-4B3D-827F-86B6A84C4240}" destId="{1986057C-6A8A-4921-80DD-7FDAC582E3A5}" srcOrd="1" destOrd="0" presId="urn:microsoft.com/office/officeart/2005/8/layout/venn1"/>
    <dgm:cxn modelId="{A47866E4-8E60-46AE-B4E9-30C89A654CE7}" type="presOf" srcId="{D04FED00-9BD2-4D9C-83AE-21813A91FEE9}" destId="{342A1F69-9E30-43D7-8BD7-08FA87E5A614}" srcOrd="0" destOrd="0" presId="urn:microsoft.com/office/officeart/2005/8/layout/venn1"/>
    <dgm:cxn modelId="{8CB7995B-DC97-4AA3-8709-B8078F2919B5}" srcId="{C7A95FE2-9E77-4B7F-9D72-A36B3E2E9348}" destId="{D04FED00-9BD2-4D9C-83AE-21813A91FEE9}" srcOrd="2" destOrd="0" parTransId="{D333E54C-7B79-4E8E-BC54-EF5891BC6CA9}" sibTransId="{03A97F30-6893-4BFA-9A26-9C79E0A18EFC}"/>
    <dgm:cxn modelId="{60B5CA74-78B1-4984-A8F5-6A3B6F4E36DC}" srcId="{C7A95FE2-9E77-4B7F-9D72-A36B3E2E9348}" destId="{C77DCA83-0C14-4CEC-93A1-94CEB5A1659F}" srcOrd="1" destOrd="0" parTransId="{ED10F8E2-3355-496C-915C-B55C4A14D6BE}" sibTransId="{0DA778DA-4671-434A-BD60-E80C6CA6018F}"/>
    <dgm:cxn modelId="{D0BFBC1D-6356-4B6C-952E-BEA5F5C0E6E3}" type="presParOf" srcId="{E3B3D178-3093-4234-B3C0-E01FF0CCDAA9}" destId="{2B47C3C7-0092-40CA-B830-4156482D8E6B}" srcOrd="0" destOrd="0" presId="urn:microsoft.com/office/officeart/2005/8/layout/venn1"/>
    <dgm:cxn modelId="{98098120-B396-4D07-B32E-53C37799EDA1}" type="presParOf" srcId="{E3B3D178-3093-4234-B3C0-E01FF0CCDAA9}" destId="{1986057C-6A8A-4921-80DD-7FDAC582E3A5}" srcOrd="1" destOrd="0" presId="urn:microsoft.com/office/officeart/2005/8/layout/venn1"/>
    <dgm:cxn modelId="{7CDCBDF0-2A65-467F-B467-6F989B5E8BDE}" type="presParOf" srcId="{E3B3D178-3093-4234-B3C0-E01FF0CCDAA9}" destId="{3D6BD713-B5FB-4BD7-B2A2-4E60BD410331}" srcOrd="2" destOrd="0" presId="urn:microsoft.com/office/officeart/2005/8/layout/venn1"/>
    <dgm:cxn modelId="{975B84C6-1949-4B17-9DE5-0E5CC94BAAA2}" type="presParOf" srcId="{E3B3D178-3093-4234-B3C0-E01FF0CCDAA9}" destId="{4F3C91D7-A742-44D1-A68E-3A3CDC1828C8}" srcOrd="3" destOrd="0" presId="urn:microsoft.com/office/officeart/2005/8/layout/venn1"/>
    <dgm:cxn modelId="{9E2EE2CE-EE8F-4830-8FCC-0CD1566F872D}" type="presParOf" srcId="{E3B3D178-3093-4234-B3C0-E01FF0CCDAA9}" destId="{342A1F69-9E30-43D7-8BD7-08FA87E5A614}" srcOrd="4" destOrd="0" presId="urn:microsoft.com/office/officeart/2005/8/layout/venn1"/>
    <dgm:cxn modelId="{1581E4C7-12B1-42AF-B824-00603EEDEEA4}" type="presParOf" srcId="{E3B3D178-3093-4234-B3C0-E01FF0CCDAA9}" destId="{3557A0B4-B280-4E6D-9AFA-124BC9348D56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B47C3C7-0092-40CA-B830-4156482D8E6B}">
      <dsp:nvSpPr>
        <dsp:cNvPr id="0" name=""/>
        <dsp:cNvSpPr/>
      </dsp:nvSpPr>
      <dsp:spPr>
        <a:xfrm>
          <a:off x="2346959" y="80009"/>
          <a:ext cx="3840480" cy="384048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Module/Resource 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Development</a:t>
          </a:r>
          <a:endParaRPr lang="en-US" sz="3000" kern="1200" dirty="0"/>
        </a:p>
      </dsp:txBody>
      <dsp:txXfrm>
        <a:off x="2859024" y="752093"/>
        <a:ext cx="2816352" cy="1728216"/>
      </dsp:txXfrm>
    </dsp:sp>
    <dsp:sp modelId="{3D6BD713-B5FB-4BD7-B2A2-4E60BD410331}">
      <dsp:nvSpPr>
        <dsp:cNvPr id="0" name=""/>
        <dsp:cNvSpPr/>
      </dsp:nvSpPr>
      <dsp:spPr>
        <a:xfrm>
          <a:off x="3732733" y="2480310"/>
          <a:ext cx="3840480" cy="384048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F2F/Virtual Trainings</a:t>
          </a:r>
          <a:endParaRPr lang="en-US" sz="3000" kern="1200" dirty="0"/>
        </a:p>
      </dsp:txBody>
      <dsp:txXfrm>
        <a:off x="4907280" y="3472434"/>
        <a:ext cx="2304288" cy="2112264"/>
      </dsp:txXfrm>
    </dsp:sp>
    <dsp:sp modelId="{342A1F69-9E30-43D7-8BD7-08FA87E5A614}">
      <dsp:nvSpPr>
        <dsp:cNvPr id="0" name=""/>
        <dsp:cNvSpPr/>
      </dsp:nvSpPr>
      <dsp:spPr>
        <a:xfrm>
          <a:off x="961186" y="2480310"/>
          <a:ext cx="3840480" cy="384048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Summer Institutes</a:t>
          </a:r>
          <a:endParaRPr lang="en-US" sz="3000" kern="1200" dirty="0"/>
        </a:p>
      </dsp:txBody>
      <dsp:txXfrm>
        <a:off x="1322831" y="3472434"/>
        <a:ext cx="2304288" cy="21122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32576-27C7-4ED7-89FD-8373FE44382C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D0102-B127-4143-9058-12BA1F94B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32576-27C7-4ED7-89FD-8373FE44382C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D0102-B127-4143-9058-12BA1F94B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32576-27C7-4ED7-89FD-8373FE44382C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D0102-B127-4143-9058-12BA1F94B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32576-27C7-4ED7-89FD-8373FE44382C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D0102-B127-4143-9058-12BA1F94B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32576-27C7-4ED7-89FD-8373FE44382C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D0102-B127-4143-9058-12BA1F94B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32576-27C7-4ED7-89FD-8373FE44382C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D0102-B127-4143-9058-12BA1F94B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32576-27C7-4ED7-89FD-8373FE44382C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D0102-B127-4143-9058-12BA1F94B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32576-27C7-4ED7-89FD-8373FE44382C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D0102-B127-4143-9058-12BA1F94B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32576-27C7-4ED7-89FD-8373FE44382C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D0102-B127-4143-9058-12BA1F94B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32576-27C7-4ED7-89FD-8373FE44382C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D0102-B127-4143-9058-12BA1F94B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32576-27C7-4ED7-89FD-8373FE44382C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D0102-B127-4143-9058-12BA1F94B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32576-27C7-4ED7-89FD-8373FE44382C}" type="datetimeFigureOut">
              <a:rPr lang="en-US" smtClean="0"/>
              <a:pPr/>
              <a:t>3/24/2011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D0102-B127-4143-9058-12BA1F94B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04800" y="228600"/>
          <a:ext cx="8534400" cy="640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09328" y="3276600"/>
            <a:ext cx="3489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Common Core/Essential Standards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0" y="381000"/>
            <a:ext cx="3489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Common Core/Essential Standards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0" y="28194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Common Core/Essential Standards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76800" y="685800"/>
            <a:ext cx="32365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NC Educator Evaluation Systems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0" y="3124200"/>
            <a:ext cx="32365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NC Educator Evaluation Systems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34000" y="3429000"/>
            <a:ext cx="2280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Local PD Plan Support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4000" y="3733800"/>
            <a:ext cx="1798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“Fidelity Checks”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5800" y="2438400"/>
            <a:ext cx="8077200" cy="178510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0" dirty="0" smtClean="0"/>
              <a:t>“BLENDED”</a:t>
            </a:r>
            <a:endParaRPr lang="en-US" sz="1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2400"/>
            <a:ext cx="8915400" cy="114300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Module and Guide Development </a:t>
            </a:r>
            <a:br>
              <a:rPr lang="en-US" dirty="0" smtClean="0"/>
            </a:br>
            <a:r>
              <a:rPr lang="en-US" dirty="0" smtClean="0"/>
              <a:t>(Mar-June 2011)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6200" y="1295400"/>
            <a:ext cx="4040188" cy="879475"/>
          </a:xfrm>
        </p:spPr>
        <p:txBody>
          <a:bodyPr>
            <a:normAutofit fontScale="92500" lnSpcReduction="10000"/>
          </a:bodyPr>
          <a:lstStyle/>
          <a:p>
            <a:r>
              <a:rPr lang="en-US" sz="3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Johannah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Maynor</a:t>
            </a:r>
            <a:endParaRPr lang="en-US" sz="3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 smtClean="0"/>
              <a:t>Lead, Module Teams	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sz="half" idx="2"/>
          </p:nvPr>
        </p:nvGraphicFramePr>
        <p:xfrm>
          <a:off x="76201" y="2174873"/>
          <a:ext cx="4724400" cy="43021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03881"/>
                <a:gridCol w="1394086"/>
                <a:gridCol w="1626433"/>
              </a:tblGrid>
              <a:tr h="1434042"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/>
                        <a:t>ELA</a:t>
                      </a:r>
                    </a:p>
                    <a:p>
                      <a:pPr algn="l"/>
                      <a:r>
                        <a:rPr lang="en-US" sz="1600" b="0" u="none" dirty="0" smtClean="0"/>
                        <a:t>Beth</a:t>
                      </a:r>
                      <a:r>
                        <a:rPr lang="en-US" sz="1600" b="0" u="none" baseline="0" dirty="0" smtClean="0"/>
                        <a:t> Edwards</a:t>
                      </a:r>
                    </a:p>
                    <a:p>
                      <a:pPr algn="l"/>
                      <a:r>
                        <a:rPr lang="en-US" sz="1600" b="0" u="none" baseline="0" dirty="0" smtClean="0"/>
                        <a:t>Robin L Smith </a:t>
                      </a:r>
                      <a:endParaRPr lang="en-US" sz="1600" b="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/>
                        <a:t>MATH</a:t>
                      </a:r>
                    </a:p>
                    <a:p>
                      <a:pPr algn="l"/>
                      <a:r>
                        <a:rPr lang="en-US" sz="1600" b="0" u="none" dirty="0" smtClean="0"/>
                        <a:t>Joyce Gardner</a:t>
                      </a:r>
                    </a:p>
                    <a:p>
                      <a:pPr algn="l"/>
                      <a:r>
                        <a:rPr lang="en-US" sz="1600" b="0" u="none" dirty="0" smtClean="0"/>
                        <a:t>Mary</a:t>
                      </a:r>
                      <a:r>
                        <a:rPr lang="en-US" sz="1600" b="0" u="none" baseline="0" dirty="0" smtClean="0"/>
                        <a:t> Russell</a:t>
                      </a:r>
                      <a:endParaRPr lang="en-US" sz="1600" b="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/>
                        <a:t>SCIENCE</a:t>
                      </a:r>
                    </a:p>
                    <a:p>
                      <a:pPr algn="l"/>
                      <a:r>
                        <a:rPr lang="en-US" sz="1600" b="0" u="none" dirty="0" smtClean="0"/>
                        <a:t>Donna</a:t>
                      </a:r>
                      <a:r>
                        <a:rPr lang="en-US" sz="1600" b="0" u="none" baseline="0" dirty="0" smtClean="0"/>
                        <a:t> </a:t>
                      </a:r>
                      <a:r>
                        <a:rPr lang="en-US" sz="1600" b="0" u="none" baseline="0" dirty="0" err="1" smtClean="0"/>
                        <a:t>Albaugh</a:t>
                      </a:r>
                      <a:endParaRPr lang="en-US" sz="1600" b="0" u="none" baseline="0" dirty="0" smtClean="0"/>
                    </a:p>
                    <a:p>
                      <a:pPr algn="l"/>
                      <a:r>
                        <a:rPr lang="en-US" sz="1600" baseline="0" dirty="0" smtClean="0"/>
                        <a:t>Dianne </a:t>
                      </a:r>
                      <a:r>
                        <a:rPr lang="en-US" sz="1600" baseline="0" dirty="0" err="1" smtClean="0"/>
                        <a:t>Meiggs</a:t>
                      </a:r>
                      <a:r>
                        <a:rPr lang="en-US" sz="1600" baseline="0" dirty="0" smtClean="0"/>
                        <a:t> </a:t>
                      </a:r>
                      <a:endParaRPr lang="en-US" sz="1600" b="0" u="none" dirty="0"/>
                    </a:p>
                  </a:txBody>
                  <a:tcPr/>
                </a:tc>
              </a:tr>
              <a:tr h="1434042"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/>
                        <a:t>SS</a:t>
                      </a:r>
                    </a:p>
                    <a:p>
                      <a:pPr algn="l"/>
                      <a:r>
                        <a:rPr lang="en-US" sz="1600" b="0" u="none" dirty="0" smtClean="0"/>
                        <a:t>Greg</a:t>
                      </a:r>
                      <a:r>
                        <a:rPr lang="en-US" sz="1600" b="0" u="none" baseline="0" dirty="0" smtClean="0"/>
                        <a:t> McKnight</a:t>
                      </a:r>
                    </a:p>
                    <a:p>
                      <a:pPr algn="l"/>
                      <a:r>
                        <a:rPr lang="en-US" sz="1600" b="0" u="none" baseline="0" dirty="0" smtClean="0"/>
                        <a:t>Fran Harris-Burke</a:t>
                      </a:r>
                      <a:endParaRPr lang="en-US" sz="1600" b="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/>
                        <a:t>W</a:t>
                      </a:r>
                      <a:r>
                        <a:rPr lang="en-US" b="1" u="sng" baseline="0" dirty="0" smtClean="0"/>
                        <a:t> LANG</a:t>
                      </a:r>
                    </a:p>
                    <a:p>
                      <a:pPr algn="l"/>
                      <a:r>
                        <a:rPr lang="en-US" sz="1600" b="0" u="none" baseline="0" dirty="0" smtClean="0"/>
                        <a:t>Jessica Garner</a:t>
                      </a:r>
                      <a:endParaRPr lang="en-US" sz="1600" b="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/>
                        <a:t>HEALTHFUL</a:t>
                      </a:r>
                    </a:p>
                    <a:p>
                      <a:pPr algn="l"/>
                      <a:r>
                        <a:rPr lang="en-US" sz="1600" b="0" u="none" baseline="0" dirty="0" smtClean="0"/>
                        <a:t>Mary Keel</a:t>
                      </a:r>
                      <a:r>
                        <a:rPr lang="en-US" b="1" u="sng" baseline="0" dirty="0" smtClean="0"/>
                        <a:t> </a:t>
                      </a:r>
                      <a:endParaRPr lang="en-US" b="1" u="sng" dirty="0"/>
                    </a:p>
                  </a:txBody>
                  <a:tcPr/>
                </a:tc>
              </a:tr>
              <a:tr h="1434042"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/>
                        <a:t>ESL</a:t>
                      </a:r>
                    </a:p>
                    <a:p>
                      <a:pPr algn="ctr"/>
                      <a:endParaRPr lang="en-US" b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/>
                        <a:t>THE ARTS</a:t>
                      </a:r>
                    </a:p>
                    <a:p>
                      <a:pPr algn="l"/>
                      <a:r>
                        <a:rPr lang="en-US" sz="1600" b="0" u="none" dirty="0" smtClean="0"/>
                        <a:t>Robert Sox</a:t>
                      </a:r>
                      <a:endParaRPr lang="en-US" sz="1600" b="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="1" u="sng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873625" y="1295400"/>
            <a:ext cx="4041775" cy="879475"/>
          </a:xfrm>
        </p:spPr>
        <p:txBody>
          <a:bodyPr>
            <a:normAutofit fontScale="85000" lnSpcReduction="10000"/>
          </a:bodyPr>
          <a:lstStyle/>
          <a:p>
            <a:r>
              <a:rPr lang="en-US" sz="3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Ragan Spain</a:t>
            </a:r>
          </a:p>
          <a:p>
            <a:r>
              <a:rPr lang="en-US" dirty="0" smtClean="0"/>
              <a:t>Lead, Implementation Guide Team</a:t>
            </a:r>
            <a:endParaRPr lang="en-US" dirty="0"/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sz="quarter" idx="4"/>
          </p:nvPr>
        </p:nvGraphicFramePr>
        <p:xfrm>
          <a:off x="4876800" y="2174874"/>
          <a:ext cx="403860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8600"/>
              </a:tblGrid>
              <a:tr h="361027">
                <a:tc>
                  <a:txBody>
                    <a:bodyPr/>
                    <a:lstStyle/>
                    <a:p>
                      <a:r>
                        <a:rPr lang="en-US" dirty="0" smtClean="0"/>
                        <a:t>Entire Implementation Guide Team</a:t>
                      </a:r>
                      <a:endParaRPr lang="en-US" dirty="0"/>
                    </a:p>
                  </a:txBody>
                  <a:tcPr/>
                </a:tc>
              </a:tr>
              <a:tr h="3026699">
                <a:tc>
                  <a:txBody>
                    <a:bodyPr/>
                    <a:lstStyle/>
                    <a:p>
                      <a:r>
                        <a:rPr lang="en-US" u="sng" dirty="0" smtClean="0"/>
                        <a:t>Content</a:t>
                      </a:r>
                      <a:r>
                        <a:rPr lang="en-US" u="sng" baseline="0" dirty="0" smtClean="0"/>
                        <a:t> Areas</a:t>
                      </a:r>
                    </a:p>
                    <a:p>
                      <a:r>
                        <a:rPr lang="en-US" b="1" baseline="0" dirty="0" smtClean="0"/>
                        <a:t>ELA</a:t>
                      </a:r>
                      <a:r>
                        <a:rPr lang="en-US" baseline="0" dirty="0" smtClean="0"/>
                        <a:t> – Kim Simmons</a:t>
                      </a:r>
                    </a:p>
                    <a:p>
                      <a:r>
                        <a:rPr lang="en-US" b="1" baseline="0" dirty="0" smtClean="0"/>
                        <a:t>MATH </a:t>
                      </a:r>
                      <a:r>
                        <a:rPr lang="en-US" baseline="0" dirty="0" smtClean="0"/>
                        <a:t>– Mary Russell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i="0" baseline="0" dirty="0" smtClean="0"/>
                        <a:t>SCI</a:t>
                      </a:r>
                      <a:r>
                        <a:rPr lang="en-US" baseline="0" dirty="0" smtClean="0"/>
                        <a:t> – Donna </a:t>
                      </a:r>
                      <a:r>
                        <a:rPr lang="en-US" baseline="0" dirty="0" err="1" smtClean="0"/>
                        <a:t>Albaugh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sz="1800" b="0" u="none" dirty="0" smtClean="0"/>
                        <a:t>Rachel McBroom</a:t>
                      </a:r>
                    </a:p>
                    <a:p>
                      <a:endParaRPr lang="en-US" baseline="0" dirty="0" smtClean="0"/>
                    </a:p>
                    <a:p>
                      <a:r>
                        <a:rPr lang="en-US" b="1" baseline="0" dirty="0" smtClean="0"/>
                        <a:t>SS</a:t>
                      </a:r>
                      <a:r>
                        <a:rPr lang="en-US" baseline="0" dirty="0" smtClean="0"/>
                        <a:t> – Greg McKnight, Fran Harris-Burke</a:t>
                      </a:r>
                    </a:p>
                    <a:p>
                      <a:r>
                        <a:rPr lang="en-US" b="1" baseline="0" dirty="0" smtClean="0"/>
                        <a:t>The Arts </a:t>
                      </a:r>
                      <a:r>
                        <a:rPr lang="en-US" baseline="0" dirty="0" smtClean="0"/>
                        <a:t>– Robert Sox</a:t>
                      </a:r>
                    </a:p>
                    <a:p>
                      <a:r>
                        <a:rPr lang="en-US" b="1" baseline="0" dirty="0" smtClean="0"/>
                        <a:t>W Lang </a:t>
                      </a:r>
                      <a:r>
                        <a:rPr lang="en-US" baseline="0" dirty="0" smtClean="0"/>
                        <a:t>– Jessica Garner</a:t>
                      </a:r>
                    </a:p>
                    <a:p>
                      <a:r>
                        <a:rPr lang="en-US" b="1" baseline="0" dirty="0" smtClean="0"/>
                        <a:t>Healthful Living </a:t>
                      </a:r>
                      <a:r>
                        <a:rPr lang="en-US" baseline="0" dirty="0" smtClean="0"/>
                        <a:t>– </a:t>
                      </a:r>
                    </a:p>
                    <a:p>
                      <a:r>
                        <a:rPr lang="en-US" b="1" i="0" baseline="0" dirty="0" smtClean="0"/>
                        <a:t>ESL</a:t>
                      </a:r>
                      <a:r>
                        <a:rPr lang="en-US" baseline="0" dirty="0" smtClean="0"/>
                        <a:t> -  </a:t>
                      </a:r>
                    </a:p>
                    <a:p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953000" y="5562600"/>
            <a:ext cx="396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*Heather</a:t>
            </a:r>
            <a:r>
              <a:rPr lang="en-US" i="1" baseline="0" dirty="0" smtClean="0"/>
              <a:t> Mullins</a:t>
            </a:r>
          </a:p>
          <a:p>
            <a:r>
              <a:rPr lang="en-US" i="1" dirty="0" smtClean="0"/>
              <a:t>*Jan King</a:t>
            </a:r>
            <a:endParaRPr lang="en-US" i="1" baseline="0" dirty="0" smtClean="0"/>
          </a:p>
          <a:p>
            <a:r>
              <a:rPr lang="en-US" i="1" baseline="0" dirty="0" smtClean="0"/>
              <a:t>*Region 6 PD Lead</a:t>
            </a:r>
            <a:endParaRPr lang="en-US" i="1" dirty="0" smtClean="0"/>
          </a:p>
          <a:p>
            <a:r>
              <a:rPr lang="en-US" i="1" dirty="0" smtClean="0"/>
              <a:t>*</a:t>
            </a:r>
            <a:r>
              <a:rPr lang="en-US" i="1" dirty="0" err="1" smtClean="0"/>
              <a:t>DeLea</a:t>
            </a:r>
            <a:r>
              <a:rPr lang="en-US" i="1" dirty="0" smtClean="0"/>
              <a:t> Payne              *Gee </a:t>
            </a:r>
            <a:r>
              <a:rPr lang="en-US" i="1" dirty="0" err="1" smtClean="0"/>
              <a:t>Soni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85800"/>
          </a:xfrm>
        </p:spPr>
        <p:txBody>
          <a:bodyPr>
            <a:normAutofit/>
          </a:bodyPr>
          <a:lstStyle/>
          <a:p>
            <a:r>
              <a:rPr lang="en-US" sz="3000" dirty="0" smtClean="0">
                <a:latin typeface="Arial" charset="0"/>
                <a:cs typeface="Arial" charset="0"/>
              </a:rPr>
              <a:t>Professional Development: Access and Support </a:t>
            </a:r>
          </a:p>
        </p:txBody>
      </p:sp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457200" y="2209800"/>
            <a:ext cx="8686800" cy="2743200"/>
          </a:xfrm>
          <a:prstGeom prst="rightArrow">
            <a:avLst>
              <a:gd name="adj1" fmla="val 57407"/>
              <a:gd name="adj2" fmla="val 22633"/>
            </a:avLst>
          </a:prstGeom>
          <a:solidFill>
            <a:srgbClr val="3366FF">
              <a:alpha val="14000"/>
            </a:srgbClr>
          </a:solidFill>
          <a:ln w="28575">
            <a:solidFill>
              <a:schemeClr val="accent6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sz="3600">
              <a:ea typeface="Calibri" charset="0"/>
              <a:cs typeface="Calibri" charset="0"/>
            </a:endParaRPr>
          </a:p>
        </p:txBody>
      </p:sp>
      <p:sp>
        <p:nvSpPr>
          <p:cNvPr id="5" name="Text Box 40"/>
          <p:cNvSpPr txBox="1">
            <a:spLocks noChangeArrowheads="1"/>
          </p:cNvSpPr>
          <p:nvPr/>
        </p:nvSpPr>
        <p:spPr bwMode="auto">
          <a:xfrm>
            <a:off x="228600" y="1066800"/>
            <a:ext cx="4495800" cy="40005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8575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1"/>
                </a:solidFill>
                <a:ea typeface="Calibri" charset="0"/>
                <a:cs typeface="Calibri" charset="0"/>
              </a:rPr>
              <a:t>MODULES</a:t>
            </a:r>
          </a:p>
        </p:txBody>
      </p:sp>
      <p:sp>
        <p:nvSpPr>
          <p:cNvPr id="13318" name="TextBox 5"/>
          <p:cNvSpPr txBox="1">
            <a:spLocks noChangeArrowheads="1"/>
          </p:cNvSpPr>
          <p:nvPr/>
        </p:nvSpPr>
        <p:spPr bwMode="auto">
          <a:xfrm>
            <a:off x="228600" y="1752600"/>
            <a:ext cx="4114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/>
              <a:t>Online support to increase teacher understanding and implementation of standards </a:t>
            </a:r>
          </a:p>
        </p:txBody>
      </p:sp>
      <p:sp>
        <p:nvSpPr>
          <p:cNvPr id="13319" name="Rectangle 23"/>
          <p:cNvSpPr>
            <a:spLocks noChangeArrowheads="1"/>
          </p:cNvSpPr>
          <p:nvPr/>
        </p:nvSpPr>
        <p:spPr bwMode="auto">
          <a:xfrm>
            <a:off x="76200" y="2286000"/>
            <a:ext cx="914400" cy="3581400"/>
          </a:xfrm>
          <a:prstGeom prst="rect">
            <a:avLst/>
          </a:prstGeom>
          <a:solidFill>
            <a:srgbClr val="40CF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2400">
              <a:cs typeface="Calibri" charset="0"/>
            </a:endParaRPr>
          </a:p>
        </p:txBody>
      </p:sp>
      <p:sp>
        <p:nvSpPr>
          <p:cNvPr id="13320" name="Text Box 29"/>
          <p:cNvSpPr txBox="1">
            <a:spLocks noChangeArrowheads="1"/>
          </p:cNvSpPr>
          <p:nvPr/>
        </p:nvSpPr>
        <p:spPr bwMode="auto">
          <a:xfrm rot="-5400000">
            <a:off x="-1146175" y="3660775"/>
            <a:ext cx="3427413" cy="830263"/>
          </a:xfrm>
          <a:prstGeom prst="rect">
            <a:avLst/>
          </a:prstGeom>
          <a:solidFill>
            <a:srgbClr val="40CF00"/>
          </a:solidFill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/>
              <a:t>1: </a:t>
            </a:r>
            <a:r>
              <a:rPr lang="en-US" sz="1600" b="1" i="1"/>
              <a:t>The Call for Change</a:t>
            </a:r>
            <a:r>
              <a:rPr lang="en-US" sz="1600" b="1"/>
              <a:t>: </a:t>
            </a:r>
            <a:r>
              <a:rPr lang="en-US" sz="1600" b="1" i="1"/>
              <a:t>An Overview of the Common Core and Essential Standards</a:t>
            </a:r>
            <a:endParaRPr lang="en-US" sz="1600"/>
          </a:p>
        </p:txBody>
      </p:sp>
      <p:sp>
        <p:nvSpPr>
          <p:cNvPr id="13321" name="Rectangle 23"/>
          <p:cNvSpPr>
            <a:spLocks noChangeArrowheads="1"/>
          </p:cNvSpPr>
          <p:nvPr/>
        </p:nvSpPr>
        <p:spPr bwMode="auto">
          <a:xfrm>
            <a:off x="1905000" y="2286000"/>
            <a:ext cx="914400" cy="3581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2400">
              <a:cs typeface="Calibri" charset="0"/>
            </a:endParaRPr>
          </a:p>
        </p:txBody>
      </p:sp>
      <p:sp>
        <p:nvSpPr>
          <p:cNvPr id="13322" name="Text Box 29"/>
          <p:cNvSpPr txBox="1">
            <a:spLocks noChangeArrowheads="1"/>
          </p:cNvSpPr>
          <p:nvPr/>
        </p:nvSpPr>
        <p:spPr bwMode="auto">
          <a:xfrm rot="-5400000">
            <a:off x="73025" y="3906838"/>
            <a:ext cx="3427413" cy="3381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/>
              <a:t>2: </a:t>
            </a:r>
            <a:r>
              <a:rPr lang="en-US" sz="1600" b="1" i="1"/>
              <a:t>Understanding the Standards</a:t>
            </a:r>
            <a:endParaRPr lang="en-US" sz="1600"/>
          </a:p>
        </p:txBody>
      </p:sp>
      <p:sp>
        <p:nvSpPr>
          <p:cNvPr id="13323" name="Rectangle 23"/>
          <p:cNvSpPr>
            <a:spLocks noChangeArrowheads="1"/>
          </p:cNvSpPr>
          <p:nvPr/>
        </p:nvSpPr>
        <p:spPr bwMode="auto">
          <a:xfrm>
            <a:off x="990600" y="2286000"/>
            <a:ext cx="914400" cy="3581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2400">
              <a:cs typeface="Calibri" charset="0"/>
            </a:endParaRPr>
          </a:p>
        </p:txBody>
      </p:sp>
      <p:sp>
        <p:nvSpPr>
          <p:cNvPr id="20" name="Rectangle 23"/>
          <p:cNvSpPr>
            <a:spLocks noChangeArrowheads="1"/>
          </p:cNvSpPr>
          <p:nvPr/>
        </p:nvSpPr>
        <p:spPr bwMode="auto">
          <a:xfrm>
            <a:off x="3733800" y="2286000"/>
            <a:ext cx="762000" cy="3581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US" sz="2400">
              <a:ea typeface="Calibri" charset="0"/>
              <a:cs typeface="Calibri" charset="0"/>
            </a:endParaRPr>
          </a:p>
        </p:txBody>
      </p:sp>
      <p:sp>
        <p:nvSpPr>
          <p:cNvPr id="13325" name="Rectangle 23"/>
          <p:cNvSpPr>
            <a:spLocks noChangeArrowheads="1"/>
          </p:cNvSpPr>
          <p:nvPr/>
        </p:nvSpPr>
        <p:spPr bwMode="auto">
          <a:xfrm>
            <a:off x="2819400" y="2286000"/>
            <a:ext cx="914400" cy="3581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2400">
              <a:cs typeface="Calibri" charset="0"/>
            </a:endParaRPr>
          </a:p>
        </p:txBody>
      </p:sp>
      <p:sp>
        <p:nvSpPr>
          <p:cNvPr id="13326" name="Text Box 29"/>
          <p:cNvSpPr txBox="1">
            <a:spLocks noChangeArrowheads="1"/>
          </p:cNvSpPr>
          <p:nvPr/>
        </p:nvSpPr>
        <p:spPr bwMode="auto">
          <a:xfrm rot="-5400000">
            <a:off x="489743" y="3929857"/>
            <a:ext cx="3656013" cy="3683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3: Revised Bloom’s Taxonomy (RBT</a:t>
            </a:r>
            <a:r>
              <a:rPr lang="en-US" sz="1600" b="1"/>
              <a:t>)</a:t>
            </a:r>
            <a:endParaRPr lang="en-US" sz="1600"/>
          </a:p>
        </p:txBody>
      </p:sp>
      <p:sp>
        <p:nvSpPr>
          <p:cNvPr id="13327" name="Text Box 29"/>
          <p:cNvSpPr txBox="1">
            <a:spLocks noChangeArrowheads="1"/>
          </p:cNvSpPr>
          <p:nvPr/>
        </p:nvSpPr>
        <p:spPr bwMode="auto">
          <a:xfrm rot="-5400000">
            <a:off x="-270668" y="3907631"/>
            <a:ext cx="3429000" cy="338137"/>
          </a:xfrm>
          <a:prstGeom prst="rect">
            <a:avLst/>
          </a:prstGeom>
          <a:solidFill>
            <a:schemeClr val="bg1"/>
          </a:solidFill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2: Understanding the Standards</a:t>
            </a:r>
            <a:endParaRPr lang="en-US" sz="1600"/>
          </a:p>
        </p:txBody>
      </p:sp>
      <p:sp>
        <p:nvSpPr>
          <p:cNvPr id="27" name="Text Box 40"/>
          <p:cNvSpPr txBox="1">
            <a:spLocks noChangeArrowheads="1"/>
          </p:cNvSpPr>
          <p:nvPr/>
        </p:nvSpPr>
        <p:spPr bwMode="auto">
          <a:xfrm>
            <a:off x="4953000" y="1066800"/>
            <a:ext cx="4038600" cy="40005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8575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1"/>
                </a:solidFill>
                <a:ea typeface="Calibri" charset="0"/>
                <a:cs typeface="Calibri" charset="0"/>
              </a:rPr>
              <a:t>CC and Essential Standards Tools</a:t>
            </a:r>
          </a:p>
        </p:txBody>
      </p:sp>
      <p:sp>
        <p:nvSpPr>
          <p:cNvPr id="13329" name="Rectangle 23"/>
          <p:cNvSpPr>
            <a:spLocks noChangeArrowheads="1"/>
          </p:cNvSpPr>
          <p:nvPr/>
        </p:nvSpPr>
        <p:spPr bwMode="auto">
          <a:xfrm>
            <a:off x="5943600" y="2286000"/>
            <a:ext cx="762000" cy="3581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2400">
              <a:cs typeface="Calibri" charset="0"/>
            </a:endParaRPr>
          </a:p>
        </p:txBody>
      </p:sp>
      <p:sp>
        <p:nvSpPr>
          <p:cNvPr id="13330" name="Text Box 29"/>
          <p:cNvSpPr txBox="1">
            <a:spLocks noChangeArrowheads="1"/>
          </p:cNvSpPr>
          <p:nvPr/>
        </p:nvSpPr>
        <p:spPr bwMode="auto">
          <a:xfrm rot="-5400000">
            <a:off x="4529137" y="3929063"/>
            <a:ext cx="3656013" cy="3698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Training Implementation Guide</a:t>
            </a:r>
          </a:p>
        </p:txBody>
      </p:sp>
      <p:sp>
        <p:nvSpPr>
          <p:cNvPr id="13331" name="Rectangle 23"/>
          <p:cNvSpPr>
            <a:spLocks noChangeArrowheads="1"/>
          </p:cNvSpPr>
          <p:nvPr/>
        </p:nvSpPr>
        <p:spPr bwMode="auto">
          <a:xfrm>
            <a:off x="6705600" y="2286000"/>
            <a:ext cx="762000" cy="3581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2400">
              <a:cs typeface="Calibri" charset="0"/>
            </a:endParaRPr>
          </a:p>
        </p:txBody>
      </p:sp>
      <p:sp>
        <p:nvSpPr>
          <p:cNvPr id="13332" name="Text Box 29"/>
          <p:cNvSpPr txBox="1">
            <a:spLocks noChangeArrowheads="1"/>
          </p:cNvSpPr>
          <p:nvPr/>
        </p:nvSpPr>
        <p:spPr bwMode="auto">
          <a:xfrm rot="-5400000">
            <a:off x="5350668" y="3929857"/>
            <a:ext cx="3503613" cy="3683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Presentational Resources</a:t>
            </a:r>
          </a:p>
        </p:txBody>
      </p:sp>
      <p:sp>
        <p:nvSpPr>
          <p:cNvPr id="32" name="Rectangle 23"/>
          <p:cNvSpPr>
            <a:spLocks noChangeArrowheads="1"/>
          </p:cNvSpPr>
          <p:nvPr/>
        </p:nvSpPr>
        <p:spPr bwMode="auto">
          <a:xfrm>
            <a:off x="7467600" y="2286000"/>
            <a:ext cx="762000" cy="3581400"/>
          </a:xfrm>
          <a:prstGeom prst="rect">
            <a:avLst/>
          </a:prstGeom>
          <a:gradFill rotWithShape="1">
            <a:gsLst>
              <a:gs pos="0">
                <a:srgbClr val="FFEBF1"/>
              </a:gs>
              <a:gs pos="64999">
                <a:srgbClr val="FFCFDD"/>
              </a:gs>
              <a:gs pos="100000">
                <a:srgbClr val="FFBBD0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US" sz="2400">
              <a:solidFill>
                <a:schemeClr val="dk1"/>
              </a:solidFill>
              <a:latin typeface="+mn-lt"/>
              <a:ea typeface="Calibri" charset="0"/>
              <a:cs typeface="Calibri" charset="0"/>
            </a:endParaRPr>
          </a:p>
        </p:txBody>
      </p:sp>
      <p:sp>
        <p:nvSpPr>
          <p:cNvPr id="13334" name="Text Box 29"/>
          <p:cNvSpPr txBox="1">
            <a:spLocks noChangeArrowheads="1"/>
          </p:cNvSpPr>
          <p:nvPr/>
        </p:nvSpPr>
        <p:spPr bwMode="auto">
          <a:xfrm rot="-5400000">
            <a:off x="6107906" y="3721894"/>
            <a:ext cx="3503613" cy="7842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Crosswalk </a:t>
            </a:r>
          </a:p>
          <a:p>
            <a:pPr algn="ctr">
              <a:spcBef>
                <a:spcPct val="50000"/>
              </a:spcBef>
            </a:pPr>
            <a:r>
              <a:rPr lang="en-US" b="1" i="1"/>
              <a:t>Unpacking Standards</a:t>
            </a:r>
          </a:p>
        </p:txBody>
      </p:sp>
      <p:sp>
        <p:nvSpPr>
          <p:cNvPr id="13335" name="TextBox 34"/>
          <p:cNvSpPr txBox="1">
            <a:spLocks noChangeArrowheads="1"/>
          </p:cNvSpPr>
          <p:nvPr/>
        </p:nvSpPr>
        <p:spPr bwMode="auto">
          <a:xfrm>
            <a:off x="4876800" y="1676400"/>
            <a:ext cx="4114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/>
              <a:t>Instructional Tools targeted to aid in the transition and to complement the professional development.</a:t>
            </a:r>
          </a:p>
        </p:txBody>
      </p:sp>
      <p:sp>
        <p:nvSpPr>
          <p:cNvPr id="13336" name="Text Box 29"/>
          <p:cNvSpPr txBox="1">
            <a:spLocks noChangeArrowheads="1"/>
          </p:cNvSpPr>
          <p:nvPr/>
        </p:nvSpPr>
        <p:spPr bwMode="auto">
          <a:xfrm rot="-5400000">
            <a:off x="1557337" y="3929063"/>
            <a:ext cx="3503613" cy="3698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4: Developing Local Curricula</a:t>
            </a:r>
            <a:endParaRPr lang="en-US"/>
          </a:p>
        </p:txBody>
      </p:sp>
      <p:sp>
        <p:nvSpPr>
          <p:cNvPr id="13337" name="Text Box 29"/>
          <p:cNvSpPr txBox="1">
            <a:spLocks noChangeArrowheads="1"/>
          </p:cNvSpPr>
          <p:nvPr/>
        </p:nvSpPr>
        <p:spPr bwMode="auto">
          <a:xfrm rot="-5400000">
            <a:off x="2395537" y="3929063"/>
            <a:ext cx="3503613" cy="3698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5: NC FALCON </a:t>
            </a:r>
            <a:endParaRPr lang="en-US"/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4495800" y="2286000"/>
            <a:ext cx="914400" cy="3581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US" sz="2400">
              <a:ea typeface="Calibri" charset="0"/>
              <a:cs typeface="Calibri" charset="0"/>
            </a:endParaRPr>
          </a:p>
        </p:txBody>
      </p:sp>
      <p:sp>
        <p:nvSpPr>
          <p:cNvPr id="13339" name="Text Box 29"/>
          <p:cNvSpPr txBox="1">
            <a:spLocks noChangeArrowheads="1"/>
          </p:cNvSpPr>
          <p:nvPr/>
        </p:nvSpPr>
        <p:spPr bwMode="auto">
          <a:xfrm rot="-5400000">
            <a:off x="3182937" y="3790951"/>
            <a:ext cx="3503613" cy="6461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6: </a:t>
            </a:r>
            <a:r>
              <a:rPr lang="en-US" b="1" i="1"/>
              <a:t>NC Teacher Standards Course </a:t>
            </a:r>
            <a:endParaRPr lang="en-US" i="1"/>
          </a:p>
        </p:txBody>
      </p:sp>
      <p:sp>
        <p:nvSpPr>
          <p:cNvPr id="28" name="TextBox 27"/>
          <p:cNvSpPr txBox="1"/>
          <p:nvPr/>
        </p:nvSpPr>
        <p:spPr>
          <a:xfrm>
            <a:off x="3104361" y="5943600"/>
            <a:ext cx="28392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latin typeface="Cooper Black" pitchFamily="18" charset="0"/>
              </a:rPr>
              <a:t>PHASE I</a:t>
            </a:r>
            <a:endParaRPr lang="en-US" sz="4800" dirty="0">
              <a:solidFill>
                <a:srgbClr val="FF0000"/>
              </a:solidFill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84238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  <a:latin typeface="Cooper Black" pitchFamily="18" charset="0"/>
              </a:rPr>
              <a:t>Phase II </a:t>
            </a:r>
            <a:r>
              <a:rPr lang="en-US" dirty="0" smtClean="0"/>
              <a:t>Work (beginning Fall 2011)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2114550"/>
            <a:ext cx="4040188" cy="639762"/>
          </a:xfrm>
          <a:ln w="28575">
            <a:solidFill>
              <a:schemeClr val="tx1"/>
            </a:solidFill>
          </a:ln>
        </p:spPr>
        <p:txBody>
          <a:bodyPr/>
          <a:lstStyle/>
          <a:p>
            <a:r>
              <a:rPr lang="en-US" dirty="0" smtClean="0"/>
              <a:t>ERD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7200" y="2754312"/>
            <a:ext cx="4040188" cy="3951288"/>
          </a:xfrm>
          <a:ln w="3810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dirty="0" smtClean="0"/>
              <a:t>Local and State PD</a:t>
            </a:r>
          </a:p>
          <a:p>
            <a:pPr lvl="1"/>
            <a:r>
              <a:rPr lang="en-US" dirty="0" smtClean="0"/>
              <a:t>Common Core / Essential Standards</a:t>
            </a:r>
          </a:p>
          <a:p>
            <a:pPr lvl="1"/>
            <a:r>
              <a:rPr lang="en-US" dirty="0" smtClean="0"/>
              <a:t>NC Educator Evaluation Systems</a:t>
            </a:r>
          </a:p>
          <a:p>
            <a:pPr lvl="1"/>
            <a:r>
              <a:rPr lang="en-US" dirty="0" smtClean="0"/>
              <a:t>“Fidelity Checks”</a:t>
            </a:r>
          </a:p>
          <a:p>
            <a:pPr lvl="2"/>
            <a:r>
              <a:rPr lang="en-US" dirty="0" smtClean="0"/>
              <a:t>LEA PD Plans</a:t>
            </a:r>
          </a:p>
          <a:p>
            <a:pPr lvl="2"/>
            <a:r>
              <a:rPr lang="en-US" dirty="0" smtClean="0"/>
              <a:t>DSWs</a:t>
            </a:r>
          </a:p>
          <a:p>
            <a:pPr lvl="2"/>
            <a:r>
              <a:rPr lang="en-US" dirty="0" smtClean="0"/>
              <a:t>Implementation of CC/ES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45025" y="2114550"/>
            <a:ext cx="4041775" cy="639762"/>
          </a:xfrm>
          <a:ln w="28575">
            <a:solidFill>
              <a:schemeClr val="tx1"/>
            </a:solidFill>
          </a:ln>
        </p:spPr>
        <p:txBody>
          <a:bodyPr/>
          <a:lstStyle/>
          <a:p>
            <a:r>
              <a:rPr lang="en-US" dirty="0" smtClean="0"/>
              <a:t>Curriculum and Instruction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45025" y="2754312"/>
            <a:ext cx="4041775" cy="3951288"/>
          </a:xfrm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dirty="0" smtClean="0"/>
              <a:t>Priority II Tools</a:t>
            </a:r>
          </a:p>
          <a:p>
            <a:pPr lvl="1"/>
            <a:r>
              <a:rPr lang="en-US" dirty="0" smtClean="0"/>
              <a:t>Content-Specific Resources</a:t>
            </a:r>
          </a:p>
          <a:p>
            <a:pPr lvl="1"/>
            <a:r>
              <a:rPr lang="en-US" dirty="0" smtClean="0"/>
              <a:t>Instructional Tools</a:t>
            </a:r>
          </a:p>
          <a:p>
            <a:pPr lvl="1"/>
            <a:r>
              <a:rPr lang="en-US" dirty="0" smtClean="0"/>
              <a:t>Professional Development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711674" y="914400"/>
            <a:ext cx="3765326" cy="1015663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6000" dirty="0" smtClean="0"/>
              <a:t>“BLENDED”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Summer Institutes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484437"/>
            <a:ext cx="8229600" cy="4068763"/>
          </a:xfrm>
        </p:spPr>
        <p:txBody>
          <a:bodyPr/>
          <a:lstStyle/>
          <a:p>
            <a:r>
              <a:rPr lang="en-US" dirty="0" smtClean="0"/>
              <a:t>Locations and Logistics by May 1*</a:t>
            </a:r>
          </a:p>
          <a:p>
            <a:r>
              <a:rPr lang="en-US" dirty="0" smtClean="0"/>
              <a:t>Training Teams developed After April 5</a:t>
            </a:r>
          </a:p>
          <a:p>
            <a:r>
              <a:rPr lang="en-US" dirty="0" smtClean="0"/>
              <a:t>2-day agenda by May 31*</a:t>
            </a:r>
          </a:p>
          <a:p>
            <a:pPr lvl="1"/>
            <a:r>
              <a:rPr lang="en-US" dirty="0" smtClean="0"/>
              <a:t>Schedule</a:t>
            </a:r>
          </a:p>
          <a:p>
            <a:pPr lvl="1"/>
            <a:r>
              <a:rPr lang="en-US" dirty="0" smtClean="0"/>
              <a:t>Materials</a:t>
            </a:r>
          </a:p>
          <a:p>
            <a:pPr lvl="1"/>
            <a:r>
              <a:rPr lang="en-US" dirty="0" smtClean="0"/>
              <a:t>Resources/Equipment for Content Sessions</a:t>
            </a:r>
          </a:p>
          <a:p>
            <a:r>
              <a:rPr lang="en-US" dirty="0" smtClean="0"/>
              <a:t>Connecting with local PD Leader teams</a:t>
            </a:r>
            <a:endParaRPr lang="en-US" dirty="0"/>
          </a:p>
        </p:txBody>
      </p:sp>
      <p:pic>
        <p:nvPicPr>
          <p:cNvPr id="6" name="Picture 5" descr="map-summerinstitutes no colo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0"/>
            <a:ext cx="33528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60438"/>
          </a:xfrm>
        </p:spPr>
        <p:txBody>
          <a:bodyPr>
            <a:normAutofit/>
          </a:bodyPr>
          <a:lstStyle/>
          <a:p>
            <a:r>
              <a:rPr lang="en-US" b="1" dirty="0"/>
              <a:t>Agenda</a:t>
            </a:r>
            <a:r>
              <a:rPr lang="en-US" b="1" dirty="0" smtClean="0"/>
              <a:t>*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382000" cy="48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2200"/>
                <a:gridCol w="3225800"/>
                <a:gridCol w="2794000"/>
              </a:tblGrid>
              <a:tr h="685800">
                <a:tc>
                  <a:txBody>
                    <a:bodyPr/>
                    <a:lstStyle/>
                    <a:p>
                      <a:r>
                        <a:rPr lang="en-US" sz="1800" kern="1200" baseline="0" dirty="0" smtClean="0"/>
                        <a:t>Times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/>
                        <a:t>Day 1 </a:t>
                      </a:r>
                      <a:endParaRPr lang="en-US" sz="1800" b="1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baseline="0" dirty="0" smtClean="0"/>
                        <a:t>Day 2</a:t>
                      </a:r>
                      <a:endParaRPr lang="en-US" sz="1800" b="1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en-US" dirty="0" smtClean="0"/>
                        <a:t>8:00-8:30</a:t>
                      </a:r>
                      <a:r>
                        <a:rPr lang="en-US" baseline="0" dirty="0" smtClean="0"/>
                        <a:t> am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baseline="0" dirty="0" smtClean="0"/>
                        <a:t>Registration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/>
                        <a:t>Team Workgroup Sessions 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en-US" dirty="0" smtClean="0"/>
                        <a:t>8:30-10:30 am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baseline="0" dirty="0" err="1" smtClean="0"/>
                        <a:t>Opening</a:t>
                      </a:r>
                      <a:r>
                        <a:rPr lang="fr-FR" sz="1800" kern="1200" baseline="0" dirty="0" smtClean="0"/>
                        <a:t> Session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fr-FR" sz="1800" b="1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Whole</a:t>
                      </a:r>
                      <a:r>
                        <a:rPr lang="fr-FR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Group)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baseline="0" dirty="0" smtClean="0"/>
                        <a:t>Content Sessions</a:t>
                      </a:r>
                      <a:endParaRPr lang="en-US" sz="18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10:30 am-12:00 pm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Content Sessions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Content Sessions</a:t>
                      </a:r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en-US" dirty="0" smtClean="0"/>
                        <a:t>12:00-1:00 pm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baseline="0" dirty="0" smtClean="0"/>
                        <a:t>Lunch (provided) </a:t>
                      </a:r>
                      <a:endParaRPr lang="en-US" sz="18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baseline="0" dirty="0" smtClean="0"/>
                        <a:t>Lunch (provided)</a:t>
                      </a:r>
                      <a:endParaRPr lang="en-US" sz="18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en-US" dirty="0" smtClean="0"/>
                        <a:t>1:00-4:00 pm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baseline="0" dirty="0" smtClean="0"/>
                        <a:t>Content Sessions </a:t>
                      </a: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baseline="0" dirty="0" smtClean="0"/>
                        <a:t>Content Sessions</a:t>
                      </a:r>
                      <a:endParaRPr lang="fr-FR" sz="18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en-US" dirty="0" smtClean="0"/>
                        <a:t>4:00-5:00 pm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/>
                        <a:t>Team Workgroup Sessions 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baseline="0" dirty="0" smtClean="0"/>
                        <a:t>Content Sessions</a:t>
                      </a:r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3400" y="5943601"/>
            <a:ext cx="79178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i="1" dirty="0" smtClean="0"/>
              <a:t>“Content Sessions” </a:t>
            </a:r>
            <a:r>
              <a:rPr lang="en-US" sz="2000" dirty="0" smtClean="0"/>
              <a:t>are (K-5), (6-12) and (K-12) breakout sessions per day.  </a:t>
            </a:r>
          </a:p>
          <a:p>
            <a:pPr>
              <a:buFont typeface="Arial" pitchFamily="34" charset="0"/>
              <a:buChar char="•"/>
            </a:pPr>
            <a:r>
              <a:rPr lang="en-US" sz="2000" i="1" dirty="0" smtClean="0"/>
              <a:t>“Team Workgroup Sessions” </a:t>
            </a:r>
            <a:r>
              <a:rPr lang="en-US" sz="2000" dirty="0" smtClean="0"/>
              <a:t>are built-in reflection points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403</Words>
  <Application>Microsoft Office PowerPoint</Application>
  <PresentationFormat>On-screen Show (4:3)</PresentationFormat>
  <Paragraphs>118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Module and Guide Development  (Mar-June 2011)</vt:lpstr>
      <vt:lpstr>Professional Development: Access and Support </vt:lpstr>
      <vt:lpstr>Phase II Work (beginning Fall 2011)</vt:lpstr>
      <vt:lpstr>Summer Institutes</vt:lpstr>
      <vt:lpstr>Agenda*</vt:lpstr>
    </vt:vector>
  </TitlesOfParts>
  <Company>NCDPI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Yvette Stewart</dc:creator>
  <cp:lastModifiedBy>home</cp:lastModifiedBy>
  <cp:revision>13</cp:revision>
  <dcterms:created xsi:type="dcterms:W3CDTF">2011-03-22T23:43:20Z</dcterms:created>
  <dcterms:modified xsi:type="dcterms:W3CDTF">2011-03-24T21:24:59Z</dcterms:modified>
</cp:coreProperties>
</file>